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3" r:id="rId16"/>
  </p:sldIdLst>
  <p:sldSz cx="12192000" cy="6858000"/>
  <p:notesSz cx="6858000" cy="9144000"/>
  <p:embeddedFontLst>
    <p:embeddedFont>
      <p:font typeface="Be Vietnam Pro" pitchFamily="2" charset="77"/>
      <p:regular r:id="rId17"/>
      <p:bold r:id="rId18"/>
      <p:italic r:id="rId19"/>
      <p:boldItalic r:id="rId20"/>
    </p:embeddedFont>
    <p:embeddedFont>
      <p:font typeface="Be Vietnam Pro ExtraBold" pitchFamily="2" charset="77"/>
      <p:bold r:id="rId21"/>
      <p:italic r:id="rId22"/>
      <p:boldItalic r:id="rId23"/>
    </p:embeddedFont>
    <p:embeddedFont>
      <p:font typeface="Be Vietnam Pro Medium" pitchFamily="2" charset="77"/>
      <p:regular r:id="rId24"/>
      <p:italic r:id="rId25"/>
    </p:embeddedFont>
    <p:embeddedFont>
      <p:font typeface="Be Vietnam Pro SemiBold" pitchFamily="2" charset="77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7" userDrawn="1">
          <p15:clr>
            <a:srgbClr val="A4A3A4"/>
          </p15:clr>
        </p15:guide>
        <p15:guide id="2" pos="6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6B7"/>
    <a:srgbClr val="4472C4"/>
    <a:srgbClr val="F24049"/>
    <a:srgbClr val="FBEE37"/>
    <a:srgbClr val="5AD8CC"/>
    <a:srgbClr val="000000"/>
    <a:srgbClr val="072B73"/>
    <a:srgbClr val="EEF2F4"/>
    <a:srgbClr val="E8E9EE"/>
    <a:srgbClr val="23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4660"/>
  </p:normalViewPr>
  <p:slideViewPr>
    <p:cSldViewPr>
      <p:cViewPr varScale="1">
        <p:scale>
          <a:sx n="124" d="100"/>
          <a:sy n="124" d="100"/>
        </p:scale>
        <p:origin x="416" y="168"/>
      </p:cViewPr>
      <p:guideLst>
        <p:guide orient="horz" pos="3047"/>
        <p:guide pos="6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4008" cy="64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CAD8-C315-4B5F-CF8D-7C15C82C7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662E-FF57-24C6-429A-285B6D724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A5B7-AC08-447A-A8CC-D2E48019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3525-35F9-6BA7-0582-3C9C2D3C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661F-5BCF-CAC5-7635-12E0A9F5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8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58F6-A3CE-B934-467D-950A0CA7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2DEA7-180F-54BA-DF3C-5C7AD0151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1F1C-BE1B-84BA-409F-A62E513F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476D-4759-CF92-932C-166ABA1C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70C8-77B7-10A5-43AE-86CF7EB9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F61C1-EB1F-286F-9E00-864DBFA91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53C5-BB94-55A9-CEBF-94A508B5C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0FEE-C792-F390-08B0-56E7554A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CEC9C-A9A8-20AD-2632-159641B5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F3E97-9BF7-53BB-8D77-26ACC6EF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F34-B681-87C6-ADD5-31F20837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B40F0-6AC1-98B5-16BB-A40295830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0126-F70D-89F7-BBFD-6C5F920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5CA5B-2135-D3EC-5C9F-77E255B2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6E36-0DD2-9E9D-74E3-02B67A62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0F1A-670C-8660-FFEB-4DCDC5F4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7104-2897-00D1-C1EC-18CC1E9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03209-BF3D-1860-6CF1-697CFE37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E9617-5163-88CD-E2E6-29711CE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112E-64AA-E924-3BD1-E45B7F44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0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F81E-FCA4-25BB-C2AB-6C96E3A7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1BCF-BBB2-8CB0-B863-5020C97AF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096A-930C-A8C8-5A6E-3F8EE896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9C7F-9F3A-1034-D6BE-A78B7DDD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717B9-020D-60B1-D4F5-1A3FA3B9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DAAC-6946-DB09-2216-90C91C7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FF25-C8A5-960E-A343-49728CF2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F0E7D-ACCB-F9CF-333D-53A9AE6E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744A-490C-1984-FA25-4204EFD77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ABB4B-96B6-9E69-EB6F-EDB5C021B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EDE95-1FE9-63B6-A5A0-855D12819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3D96E-4001-74D4-3AB5-0C5E7820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AA817-5712-7D52-600D-0A79ACD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DB739-72E5-9758-9840-A277B90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AFC-15E1-3496-D5F6-4207D68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AE556-A6C0-43CF-BC7A-6DFC5C19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94E93-F78F-3EB0-4BF1-A78C5C64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0B50-B77C-07A7-D812-EE262432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F01E-F730-B077-C2E3-D0A9CEF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1C128-C147-0AEC-2696-F3CDF381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0FA2-26CF-F458-3FFE-BF1EBB75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A020-0FA7-36A7-24C2-94E2FFDF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6F5F-B0C2-F22D-8B6B-AEFA5D5F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E4A67-13BD-7BFB-2B02-B096C5334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D6E86-BB86-4466-42F3-89F22E92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82DA-C941-D5C3-13AD-EA45C78B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C597-144C-6EC8-28AC-C7FC2A6A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088F-9E9D-9EB1-5372-3B50A507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55824-5CC1-83FD-6557-290B49C7E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8D9F7-3A7C-7C52-471C-ACAD35FCD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856D-8861-8249-2BD1-57C32AD3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5116B-B5C6-1EBA-99E5-4C602BFD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C335A-F266-010E-4B38-F3B5821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E178C-83E1-FE6C-59FD-489101F0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7981-EDB5-B1C0-89C6-19E33783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97178-7845-1878-7AEA-E035CB55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DAD3-E097-4B7D-A3E9-22245170936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FCEB-DE71-C7BF-CCC2-81759A410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F85C-8040-C855-28A8-CDBBB6BB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8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1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0.svg"/><Relationship Id="rId5" Type="http://schemas.openxmlformats.org/officeDocument/2006/relationships/image" Target="../media/image1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hyperlink" Target="https://www.figma.com/proto/iQks69xZ88hZuGMmEpqa9f/TickD?page-id=0%3A1&amp;node-id=169%3A3843&amp;viewport=-3669%2C331%2C0.6&amp;scaling=scale-down&amp;starting-point-node-id=169%3A3843&amp;show-proto-sidebar=1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92" y="643322"/>
            <a:ext cx="1645787" cy="902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66570" y="2724912"/>
            <a:ext cx="10009990" cy="268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TickD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Ứng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dụng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phân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–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thu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gom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tại</a:t>
            </a:r>
            <a:r>
              <a:rPr lang="en-US" sz="48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800" dirty="0" err="1">
                <a:latin typeface="Be Vietnam Pro SemiBold" pitchFamily="2" charset="0"/>
                <a:ea typeface="Inter ExtraBold" panose="020B0502030000000004" pitchFamily="34" charset="0"/>
              </a:rPr>
              <a:t>nguồn</a:t>
            </a:r>
            <a:endParaRPr lang="en-US" sz="48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3B40A-912A-A270-2483-2CE04AF0B7F3}"/>
              </a:ext>
            </a:extLst>
          </p:cNvPr>
          <p:cNvSpPr txBox="1"/>
          <p:nvPr/>
        </p:nvSpPr>
        <p:spPr>
          <a:xfrm>
            <a:off x="655320" y="5797296"/>
            <a:ext cx="866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2 Plus 1 Minus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4" y="719216"/>
            <a:ext cx="1826443" cy="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Chức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năng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8113467" y="1386571"/>
            <a:ext cx="3558749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19784" y="5024687"/>
            <a:ext cx="4440340" cy="150173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6BCD52-A854-88E4-7699-7A5D38E1E219}"/>
              </a:ext>
            </a:extLst>
          </p:cNvPr>
          <p:cNvSpPr/>
          <p:nvPr/>
        </p:nvSpPr>
        <p:spPr>
          <a:xfrm>
            <a:off x="519783" y="1386571"/>
            <a:ext cx="2631847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A81F1-1A96-EB5A-1D4D-671FB6E97700}"/>
              </a:ext>
            </a:extLst>
          </p:cNvPr>
          <p:cNvSpPr txBox="1"/>
          <p:nvPr/>
        </p:nvSpPr>
        <p:spPr>
          <a:xfrm>
            <a:off x="707338" y="1550276"/>
            <a:ext cx="212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gradFill flip="none" rotWithShape="1">
                  <a:gsLst>
                    <a:gs pos="46000">
                      <a:srgbClr val="F24049"/>
                    </a:gs>
                    <a:gs pos="100000">
                      <a:srgbClr val="FFC000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GIAI ĐOẠN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115CB6-4DDD-1711-8469-C80E91B93DA8}"/>
              </a:ext>
            </a:extLst>
          </p:cNvPr>
          <p:cNvSpPr/>
          <p:nvPr/>
        </p:nvSpPr>
        <p:spPr>
          <a:xfrm>
            <a:off x="519784" y="2312545"/>
            <a:ext cx="2631847" cy="2524567"/>
          </a:xfrm>
          <a:prstGeom prst="roundRect">
            <a:avLst>
              <a:gd name="adj" fmla="val 3943"/>
            </a:avLst>
          </a:prstGeom>
          <a:blipFill dpi="0" rotWithShape="1">
            <a:blip r:embed="rId5"/>
            <a:srcRect/>
            <a:tile tx="0" ty="0" sx="30000" sy="3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3339184" y="1386571"/>
            <a:ext cx="4613048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ACA4-1DE4-AFCD-7589-0ABC16B3D039}"/>
              </a:ext>
            </a:extLst>
          </p:cNvPr>
          <p:cNvSpPr/>
          <p:nvPr/>
        </p:nvSpPr>
        <p:spPr>
          <a:xfrm>
            <a:off x="5135880" y="5015728"/>
            <a:ext cx="4865370" cy="150173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0BFCA-B286-5B82-1514-BF43233F5A37}"/>
              </a:ext>
            </a:extLst>
          </p:cNvPr>
          <p:cNvSpPr txBox="1"/>
          <p:nvPr/>
        </p:nvSpPr>
        <p:spPr>
          <a:xfrm>
            <a:off x="712432" y="3859099"/>
            <a:ext cx="2239656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Ứng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dụng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di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động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TickĐ</a:t>
            </a: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FD047B4-F524-6A15-94C4-A06F23AF9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8099" y="2667133"/>
            <a:ext cx="948321" cy="94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E08FD0-70DC-3A3F-8506-E0CDFA6282C2}"/>
              </a:ext>
            </a:extLst>
          </p:cNvPr>
          <p:cNvSpPr txBox="1"/>
          <p:nvPr/>
        </p:nvSpPr>
        <p:spPr>
          <a:xfrm>
            <a:off x="4179419" y="3615454"/>
            <a:ext cx="2932577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Phân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gom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nguồn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9E7E9-D3C2-D4C2-B775-EE914FA4BD3E}"/>
              </a:ext>
            </a:extLst>
          </p:cNvPr>
          <p:cNvSpPr txBox="1"/>
          <p:nvPr/>
        </p:nvSpPr>
        <p:spPr>
          <a:xfrm>
            <a:off x="8625813" y="3615454"/>
            <a:ext cx="2534056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Quyên góp cho các cơ sở y tế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E65F0C-3AB9-8E20-73F6-67E0AA5984B7}"/>
              </a:ext>
            </a:extLst>
          </p:cNvPr>
          <p:cNvSpPr txBox="1"/>
          <p:nvPr/>
        </p:nvSpPr>
        <p:spPr>
          <a:xfrm>
            <a:off x="2952557" y="5361620"/>
            <a:ext cx="1808494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điểm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đổi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quà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ED1B3-A1CC-554C-3B1D-BE19A3E0BAB2}"/>
              </a:ext>
            </a:extLst>
          </p:cNvPr>
          <p:cNvSpPr txBox="1"/>
          <p:nvPr/>
        </p:nvSpPr>
        <p:spPr>
          <a:xfrm>
            <a:off x="7118102" y="5361620"/>
            <a:ext cx="2392527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Theo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dõi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thông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tin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0B6C53-4D90-7839-3749-E32A319D6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00413" y="2309447"/>
            <a:ext cx="984856" cy="93014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1545167-CF59-888E-4458-78F2F4C996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464062" y="5439815"/>
            <a:ext cx="793566" cy="6714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02451F4-2199-DA89-E47A-60FFA9978A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03976" y="5400322"/>
            <a:ext cx="723505" cy="76484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D27EB95-5C0B-E796-203D-DD5E9FBD29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062966" y="2150146"/>
            <a:ext cx="1144426" cy="11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5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Chức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năng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7474750" y="1386571"/>
            <a:ext cx="4197466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19784" y="5024687"/>
            <a:ext cx="4440340" cy="150173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6BCD52-A854-88E4-7699-7A5D38E1E219}"/>
              </a:ext>
            </a:extLst>
          </p:cNvPr>
          <p:cNvSpPr/>
          <p:nvPr/>
        </p:nvSpPr>
        <p:spPr>
          <a:xfrm>
            <a:off x="519783" y="1386571"/>
            <a:ext cx="2631847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A81F1-1A96-EB5A-1D4D-671FB6E97700}"/>
              </a:ext>
            </a:extLst>
          </p:cNvPr>
          <p:cNvSpPr txBox="1"/>
          <p:nvPr/>
        </p:nvSpPr>
        <p:spPr>
          <a:xfrm>
            <a:off x="712432" y="1550276"/>
            <a:ext cx="21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gradFill flip="none" rotWithShape="1">
                  <a:gsLst>
                    <a:gs pos="4600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GIAI ĐOẠN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115CB6-4DDD-1711-8469-C80E91B93DA8}"/>
              </a:ext>
            </a:extLst>
          </p:cNvPr>
          <p:cNvSpPr/>
          <p:nvPr/>
        </p:nvSpPr>
        <p:spPr>
          <a:xfrm>
            <a:off x="519784" y="2312545"/>
            <a:ext cx="2631847" cy="2524567"/>
          </a:xfrm>
          <a:prstGeom prst="roundRect">
            <a:avLst>
              <a:gd name="adj" fmla="val 3943"/>
            </a:avLst>
          </a:prstGeom>
          <a:blipFill dpi="0" rotWithShape="1">
            <a:blip r:embed="rId5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3339183" y="1386571"/>
            <a:ext cx="3948015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ACA4-1DE4-AFCD-7589-0ABC16B3D039}"/>
              </a:ext>
            </a:extLst>
          </p:cNvPr>
          <p:cNvSpPr/>
          <p:nvPr/>
        </p:nvSpPr>
        <p:spPr>
          <a:xfrm>
            <a:off x="5135880" y="5015728"/>
            <a:ext cx="4865370" cy="150173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0BFCA-B286-5B82-1514-BF43233F5A37}"/>
              </a:ext>
            </a:extLst>
          </p:cNvPr>
          <p:cNvSpPr txBox="1"/>
          <p:nvPr/>
        </p:nvSpPr>
        <p:spPr>
          <a:xfrm>
            <a:off x="662477" y="3859099"/>
            <a:ext cx="2339564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Nâng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cấp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ứng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dụng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TickĐ</a:t>
            </a: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FD047B4-F524-6A15-94C4-A06F23AF9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8099" y="2667133"/>
            <a:ext cx="948321" cy="94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E08FD0-70DC-3A3F-8506-E0CDFA6282C2}"/>
              </a:ext>
            </a:extLst>
          </p:cNvPr>
          <p:cNvSpPr txBox="1"/>
          <p:nvPr/>
        </p:nvSpPr>
        <p:spPr>
          <a:xfrm>
            <a:off x="3840356" y="3615454"/>
            <a:ext cx="2932577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Ra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mắt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hệ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thống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“ATM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9E7E9-D3C2-D4C2-B775-EE914FA4BD3E}"/>
              </a:ext>
            </a:extLst>
          </p:cNvPr>
          <p:cNvSpPr txBox="1"/>
          <p:nvPr/>
        </p:nvSpPr>
        <p:spPr>
          <a:xfrm>
            <a:off x="8299845" y="3615454"/>
            <a:ext cx="2534056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Trao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đổi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mua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vật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phẩm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trạm</a:t>
            </a: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E65F0C-3AB9-8E20-73F6-67E0AA5984B7}"/>
              </a:ext>
            </a:extLst>
          </p:cNvPr>
          <p:cNvSpPr txBox="1"/>
          <p:nvPr/>
        </p:nvSpPr>
        <p:spPr>
          <a:xfrm>
            <a:off x="2127504" y="5361620"/>
            <a:ext cx="2633547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Để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đồng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bộ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với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nghiệm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ATM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ED1B3-A1CC-554C-3B1D-BE19A3E0BAB2}"/>
              </a:ext>
            </a:extLst>
          </p:cNvPr>
          <p:cNvSpPr txBox="1"/>
          <p:nvPr/>
        </p:nvSpPr>
        <p:spPr>
          <a:xfrm>
            <a:off x="6992113" y="5361620"/>
            <a:ext cx="2646960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Cá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nhân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hóa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,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thiết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kế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vật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phẩm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EEE37B-1D21-CC0B-5D15-81477CAB4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1790" y="2197800"/>
            <a:ext cx="1144454" cy="9938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F10BFB6-CCF0-121C-85C4-8BF344B253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7087" y="2168627"/>
            <a:ext cx="794657" cy="10412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3AE6DF1-0A8D-FBFE-EE02-45F91EFD33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89344" y="5402842"/>
            <a:ext cx="733436" cy="64961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B7340F4-23A7-D7E4-85A3-E1BDF8FB79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09712" y="5411263"/>
            <a:ext cx="741874" cy="6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Design system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10193454" y="1386571"/>
            <a:ext cx="1478761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19784" y="1386571"/>
            <a:ext cx="4440340" cy="513089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ACA4-1DE4-AFCD-7589-0ABC16B3D039}"/>
              </a:ext>
            </a:extLst>
          </p:cNvPr>
          <p:cNvSpPr/>
          <p:nvPr/>
        </p:nvSpPr>
        <p:spPr>
          <a:xfrm>
            <a:off x="5135880" y="4069080"/>
            <a:ext cx="4865370" cy="2448384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EF4E13-2D0D-0080-3660-1DACD4E39B29}"/>
              </a:ext>
            </a:extLst>
          </p:cNvPr>
          <p:cNvSpPr/>
          <p:nvPr/>
        </p:nvSpPr>
        <p:spPr>
          <a:xfrm>
            <a:off x="5135880" y="1386571"/>
            <a:ext cx="4865370" cy="2554493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70C08-3A99-4439-B620-0B87C1FA3AF5}"/>
              </a:ext>
            </a:extLst>
          </p:cNvPr>
          <p:cNvSpPr txBox="1"/>
          <p:nvPr/>
        </p:nvSpPr>
        <p:spPr>
          <a:xfrm>
            <a:off x="655320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Color palette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C46FA-E93F-10A7-242F-1961E1660B5D}"/>
              </a:ext>
            </a:extLst>
          </p:cNvPr>
          <p:cNvSpPr txBox="1"/>
          <p:nvPr/>
        </p:nvSpPr>
        <p:spPr>
          <a:xfrm>
            <a:off x="5327904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Typography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ECB7-85B8-CF9D-B6A3-0CF0DD142126}"/>
              </a:ext>
            </a:extLst>
          </p:cNvPr>
          <p:cNvSpPr txBox="1"/>
          <p:nvPr/>
        </p:nvSpPr>
        <p:spPr>
          <a:xfrm>
            <a:off x="5327904" y="4197096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Iconography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533B5-F314-26B6-FB05-1CDEB0601C83}"/>
              </a:ext>
            </a:extLst>
          </p:cNvPr>
          <p:cNvSpPr txBox="1"/>
          <p:nvPr/>
        </p:nvSpPr>
        <p:spPr>
          <a:xfrm>
            <a:off x="10349983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Buttons</a:t>
            </a: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B6FBE7A7-E7BC-2295-9037-9658C8565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2012506"/>
            <a:ext cx="3704801" cy="10313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6809FD-BB29-3412-3CAE-468C18925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91" y="3165775"/>
            <a:ext cx="3704801" cy="10313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38E7E7-D232-0111-9F6A-C8AACAFA8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379" y="4321452"/>
            <a:ext cx="3704801" cy="10313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30BEA4-9CC7-7B59-37DD-AF90C0986B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91" y="5480629"/>
            <a:ext cx="4024841" cy="8044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7BAD21-32ED-ADA1-14A7-C4119BF1B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7905" y="2805404"/>
            <a:ext cx="4510062" cy="8348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2AD7A8-6986-1D18-B443-FD09A04BC4C2}"/>
              </a:ext>
            </a:extLst>
          </p:cNvPr>
          <p:cNvSpPr txBox="1"/>
          <p:nvPr/>
        </p:nvSpPr>
        <p:spPr>
          <a:xfrm>
            <a:off x="5327904" y="1894261"/>
            <a:ext cx="3904488" cy="57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latin typeface="IBM Plex Sans" panose="020B0503050203000203" pitchFamily="34" charset="0"/>
                <a:ea typeface="Inter ExtraBold" panose="020B0502030000000004" pitchFamily="34" charset="0"/>
              </a:rPr>
              <a:t>IBM Plex Sans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23D983-5D8A-0159-7E05-6525BD31FDA0}"/>
              </a:ext>
            </a:extLst>
          </p:cNvPr>
          <p:cNvCxnSpPr/>
          <p:nvPr/>
        </p:nvCxnSpPr>
        <p:spPr>
          <a:xfrm>
            <a:off x="5327904" y="2635487"/>
            <a:ext cx="4510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electronics, black, keyboard&#10;&#10;Description automatically generated">
            <a:extLst>
              <a:ext uri="{FF2B5EF4-FFF2-40B4-BE49-F238E27FC236}">
                <a16:creationId xmlns:a16="http://schemas.microsoft.com/office/drawing/2014/main" id="{66683089-C115-D080-E9A2-CF3A14503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4" y="4761732"/>
            <a:ext cx="4480559" cy="15233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73B2E71-BC49-84D9-F554-283A7A4C222A}"/>
              </a:ext>
            </a:extLst>
          </p:cNvPr>
          <p:cNvSpPr txBox="1"/>
          <p:nvPr/>
        </p:nvSpPr>
        <p:spPr>
          <a:xfrm>
            <a:off x="10366664" y="1881290"/>
            <a:ext cx="1132341" cy="26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5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Inter ExtraBold" panose="020B0502030000000004" pitchFamily="34" charset="0"/>
              </a:rPr>
              <a:t>Primary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F929A0-9211-79CE-B566-66FC8CBFC967}"/>
              </a:ext>
            </a:extLst>
          </p:cNvPr>
          <p:cNvSpPr txBox="1"/>
          <p:nvPr/>
        </p:nvSpPr>
        <p:spPr>
          <a:xfrm>
            <a:off x="10366664" y="3031744"/>
            <a:ext cx="1132341" cy="26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5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Inter ExtraBold" panose="020B0502030000000004" pitchFamily="34" charset="0"/>
              </a:rPr>
              <a:t>Secondary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EFE830-F96A-DBBC-CB51-19FC6893E111}"/>
              </a:ext>
            </a:extLst>
          </p:cNvPr>
          <p:cNvSpPr txBox="1"/>
          <p:nvPr/>
        </p:nvSpPr>
        <p:spPr>
          <a:xfrm>
            <a:off x="10366664" y="4189749"/>
            <a:ext cx="1132341" cy="26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5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  <a:ea typeface="Inter ExtraBold" panose="020B0502030000000004" pitchFamily="34" charset="0"/>
              </a:rPr>
              <a:t>Highlighted</a:t>
            </a:r>
          </a:p>
        </p:txBody>
      </p:sp>
      <p:pic>
        <p:nvPicPr>
          <p:cNvPr id="42" name="Picture 4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5BE0A1-CB14-F4BF-6869-AE2AE2E62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144" y="2196030"/>
            <a:ext cx="533381" cy="7619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605ACB-2677-DDCC-7628-E2AF889E51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6144" y="3350517"/>
            <a:ext cx="533381" cy="761972"/>
          </a:xfrm>
          <a:prstGeom prst="rect">
            <a:avLst/>
          </a:prstGeom>
        </p:spPr>
      </p:pic>
      <p:pic>
        <p:nvPicPr>
          <p:cNvPr id="45" name="Picture 44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85E4E5F-0E52-15F0-9BF5-8F4A5FE4C9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144" y="4470838"/>
            <a:ext cx="533381" cy="1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Prototype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19784" y="1386571"/>
            <a:ext cx="11168180" cy="4986797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9CD3-1696-1EDB-103E-D25FD4AAE55C}"/>
              </a:ext>
            </a:extLst>
          </p:cNvPr>
          <p:cNvSpPr txBox="1"/>
          <p:nvPr/>
        </p:nvSpPr>
        <p:spPr>
          <a:xfrm>
            <a:off x="655320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Link prototype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A5A86-C7E4-38F9-5814-113DD9D83F46}"/>
              </a:ext>
            </a:extLst>
          </p:cNvPr>
          <p:cNvSpPr txBox="1"/>
          <p:nvPr/>
        </p:nvSpPr>
        <p:spPr>
          <a:xfrm>
            <a:off x="719328" y="2532888"/>
            <a:ext cx="6016752" cy="23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  <a:hlinkClick r:id="rId5"/>
              </a:rPr>
              <a:t>https://www.figma.com/proto/iQks69xZ88hZuGMmEpqa9f/TickD?page-id=0%3A1&amp;node-id=169%3A3843&amp;viewport=-3669%2C331%2C0.6&amp;scaling=scale-down&amp;starting-point-node-id=169%3A3843&amp;show-proto-sidebar=1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7780E646-96BC-76E9-4E29-83B1932F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98" y="2404872"/>
            <a:ext cx="3300984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542780-8A6B-B6F4-268B-778CAE448536}"/>
              </a:ext>
            </a:extLst>
          </p:cNvPr>
          <p:cNvSpPr/>
          <p:nvPr/>
        </p:nvSpPr>
        <p:spPr>
          <a:xfrm>
            <a:off x="5391912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Ưu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nhược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điểm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BFC8FF-E9A2-4448-BA44-A62884D2864F}"/>
              </a:ext>
            </a:extLst>
          </p:cNvPr>
          <p:cNvSpPr/>
          <p:nvPr/>
        </p:nvSpPr>
        <p:spPr>
          <a:xfrm>
            <a:off x="590369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E65F0C-3AB9-8E20-73F6-67E0AA5984B7}"/>
              </a:ext>
            </a:extLst>
          </p:cNvPr>
          <p:cNvSpPr txBox="1"/>
          <p:nvPr/>
        </p:nvSpPr>
        <p:spPr>
          <a:xfrm>
            <a:off x="7833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Ưu</a:t>
            </a:r>
            <a:r>
              <a:rPr lang="en-US" dirty="0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điểm</a:t>
            </a:r>
            <a:endParaRPr lang="en-US" dirty="0">
              <a:gradFill flip="none" rotWithShape="1">
                <a:gsLst>
                  <a:gs pos="13000">
                    <a:srgbClr val="4472C4"/>
                  </a:gs>
                  <a:gs pos="100000">
                    <a:srgbClr val="5AD8CC"/>
                  </a:gs>
                </a:gsLst>
                <a:lin ang="0" scaled="1"/>
                <a:tileRect/>
              </a:gra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C0634-7233-10D0-30D9-B9E85AA8F77E}"/>
              </a:ext>
            </a:extLst>
          </p:cNvPr>
          <p:cNvSpPr txBox="1"/>
          <p:nvPr/>
        </p:nvSpPr>
        <p:spPr>
          <a:xfrm>
            <a:off x="55839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Nhược</a:t>
            </a:r>
            <a:r>
              <a:rPr lang="en-US" dirty="0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Be Vietnam Pro SemiBold" pitchFamily="2" charset="0"/>
                <a:ea typeface="Inter ExtraBold" panose="020B0502030000000004" pitchFamily="34" charset="0"/>
              </a:rPr>
              <a:t>điểm</a:t>
            </a:r>
            <a:endParaRPr lang="en-US" dirty="0">
              <a:gradFill flip="none" rotWithShape="1">
                <a:gsLst>
                  <a:gs pos="49000">
                    <a:srgbClr val="F24049"/>
                  </a:gs>
                  <a:gs pos="100000">
                    <a:srgbClr val="FBEE37"/>
                  </a:gs>
                </a:gsLst>
                <a:lin ang="0" scaled="1"/>
                <a:tileRect/>
              </a:gra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77225-FB71-C7F9-B7FE-CB5B6067E32E}"/>
              </a:ext>
            </a:extLst>
          </p:cNvPr>
          <p:cNvSpPr txBox="1"/>
          <p:nvPr/>
        </p:nvSpPr>
        <p:spPr>
          <a:xfrm>
            <a:off x="779797" y="2417390"/>
            <a:ext cx="4164059" cy="405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Giải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quyết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được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vấn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đề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của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ứng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dụng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đang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có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trên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thị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trường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Tính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năng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Quyên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góp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làm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tăng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khả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năng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đồng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cảm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hưởng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ứng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từ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cộng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đồng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Giao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diện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trực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quan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,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đơn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giản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làm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đơn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giản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hóa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quá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trình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phân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8A35-04E7-18C9-317C-69C5D2F2B808}"/>
              </a:ext>
            </a:extLst>
          </p:cNvPr>
          <p:cNvSpPr txBox="1"/>
          <p:nvPr/>
        </p:nvSpPr>
        <p:spPr>
          <a:xfrm>
            <a:off x="5614550" y="2417390"/>
            <a:ext cx="4164059" cy="372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User Experience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chưa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được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tối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ưu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hóa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Cần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nhiều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hơn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tham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vấn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chuyên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môn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để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tiến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hành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phát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triển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gom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khác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Cần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sự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phối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hợp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chặt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chẽ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cùng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chính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quyền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địa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phương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để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đạt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được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mục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tiêu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chung</a:t>
            </a: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2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dự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án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đây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là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kết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thúc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273FC-E148-44E0-449D-81C5F8D24308}"/>
              </a:ext>
            </a:extLst>
          </p:cNvPr>
          <p:cNvSpPr txBox="1"/>
          <p:nvPr/>
        </p:nvSpPr>
        <p:spPr>
          <a:xfrm>
            <a:off x="519784" y="3300984"/>
            <a:ext cx="9160664" cy="165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Xin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cảm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Ban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Giám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Khảo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cùng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quý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đã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lắng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nghe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268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nhóm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B4737E-05CA-1121-C2C8-DF22D2CDA948}"/>
              </a:ext>
            </a:extLst>
          </p:cNvPr>
          <p:cNvSpPr/>
          <p:nvPr/>
        </p:nvSpPr>
        <p:spPr>
          <a:xfrm>
            <a:off x="6401442" y="5026393"/>
            <a:ext cx="3599807" cy="1547522"/>
          </a:xfrm>
          <a:prstGeom prst="roundRect">
            <a:avLst>
              <a:gd name="adj" fmla="val 11968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E78EEC-C95D-1671-743B-350AC7FAB94B}"/>
              </a:ext>
            </a:extLst>
          </p:cNvPr>
          <p:cNvSpPr/>
          <p:nvPr/>
        </p:nvSpPr>
        <p:spPr>
          <a:xfrm>
            <a:off x="493367" y="5020765"/>
            <a:ext cx="5723095" cy="1501736"/>
          </a:xfrm>
          <a:prstGeom prst="roundRect">
            <a:avLst>
              <a:gd name="adj" fmla="val 11968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317898" y="1386571"/>
            <a:ext cx="3556204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53A74-946D-BA62-8E9F-D82CE4B11043}"/>
              </a:ext>
            </a:extLst>
          </p:cNvPr>
          <p:cNvSpPr txBox="1"/>
          <p:nvPr/>
        </p:nvSpPr>
        <p:spPr>
          <a:xfrm>
            <a:off x="651318" y="5070246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Đơn vị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CB39B-AA22-8C79-B8AC-6C0355BEF5DE}"/>
              </a:ext>
            </a:extLst>
          </p:cNvPr>
          <p:cNvSpPr txBox="1"/>
          <p:nvPr/>
        </p:nvSpPr>
        <p:spPr>
          <a:xfrm>
            <a:off x="6543910" y="5068810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Tên nhóm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FE10D-D248-0511-358D-8CC3D98592E4}"/>
              </a:ext>
            </a:extLst>
          </p:cNvPr>
          <p:cNvSpPr txBox="1"/>
          <p:nvPr/>
        </p:nvSpPr>
        <p:spPr>
          <a:xfrm>
            <a:off x="651318" y="5461357"/>
            <a:ext cx="5209962" cy="8031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2000" dirty="0">
                <a:solidFill>
                  <a:srgbClr val="072B73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Đại Học Greenwich (Việt Nam) </a:t>
            </a:r>
          </a:p>
          <a:p>
            <a:pPr>
              <a:lnSpc>
                <a:spcPct val="120000"/>
              </a:lnSpc>
            </a:pPr>
            <a:r>
              <a:rPr lang="vi-VN" sz="2000" dirty="0">
                <a:solidFill>
                  <a:srgbClr val="072B73"/>
                </a:solidFill>
                <a:latin typeface="Be Vietnam Pro SemiBold" pitchFamily="2" charset="0"/>
                <a:ea typeface="Inter ExtraBold" panose="020B0502030000000004" pitchFamily="34" charset="0"/>
              </a:rPr>
              <a:t>- Cơ sở TP. Hồ Chí Minh</a:t>
            </a:r>
            <a:endParaRPr lang="en-US" sz="2000" dirty="0">
              <a:solidFill>
                <a:srgbClr val="072B73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67AD2-246A-1AE3-3791-A38AD3DFEDD6}"/>
              </a:ext>
            </a:extLst>
          </p:cNvPr>
          <p:cNvSpPr txBox="1"/>
          <p:nvPr/>
        </p:nvSpPr>
        <p:spPr>
          <a:xfrm>
            <a:off x="6543909" y="5459921"/>
            <a:ext cx="2437881" cy="4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20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2 Plus 1 Minus</a:t>
            </a:r>
            <a:endParaRPr lang="en-US" sz="2000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5861280" y="1604544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Thành viên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5861280" y="2027181"/>
            <a:ext cx="1759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Tăng Vương</a:t>
            </a:r>
          </a:p>
          <a:p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Quốc Huy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EF71FD-3BF4-3F97-3A48-CB019ADAEC52}"/>
              </a:ext>
            </a:extLst>
          </p:cNvPr>
          <p:cNvSpPr/>
          <p:nvPr/>
        </p:nvSpPr>
        <p:spPr>
          <a:xfrm>
            <a:off x="4567859" y="1626756"/>
            <a:ext cx="1080085" cy="1080085"/>
          </a:xfrm>
          <a:prstGeom prst="ellipse">
            <a:avLst/>
          </a:prstGeom>
          <a:blipFill dpi="0" rotWithShape="1">
            <a:blip r:embed="rId3"/>
            <a:srcRect/>
            <a:tile tx="-107950" ty="146050" sx="5000" sy="5000" flip="none" algn="ctr"/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BE7647-340C-8E54-FFB0-AED2512AB9D7}"/>
              </a:ext>
            </a:extLst>
          </p:cNvPr>
          <p:cNvSpPr txBox="1"/>
          <p:nvPr/>
        </p:nvSpPr>
        <p:spPr>
          <a:xfrm>
            <a:off x="4495800" y="3123373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Lên ý tưởng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932E6-042E-6DF7-CC39-9F910C440513}"/>
              </a:ext>
            </a:extLst>
          </p:cNvPr>
          <p:cNvSpPr txBox="1"/>
          <p:nvPr/>
        </p:nvSpPr>
        <p:spPr>
          <a:xfrm>
            <a:off x="4495800" y="3537510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Nghiên cứu UX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B1965F-E1D8-6413-6E07-EBF9647803EE}"/>
              </a:ext>
            </a:extLst>
          </p:cNvPr>
          <p:cNvSpPr txBox="1"/>
          <p:nvPr/>
        </p:nvSpPr>
        <p:spPr>
          <a:xfrm>
            <a:off x="4495800" y="3951647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Thiết kế UX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3A59C9-91E3-C40B-0456-324C993F4B99}"/>
              </a:ext>
            </a:extLst>
          </p:cNvPr>
          <p:cNvSpPr txBox="1"/>
          <p:nvPr/>
        </p:nvSpPr>
        <p:spPr>
          <a:xfrm>
            <a:off x="4495800" y="4365784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Thiết kế Branding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01083-E6F0-42B7-CB60-C56234122ED2}"/>
              </a:ext>
            </a:extLst>
          </p:cNvPr>
          <p:cNvCxnSpPr/>
          <p:nvPr/>
        </p:nvCxnSpPr>
        <p:spPr>
          <a:xfrm>
            <a:off x="4495800" y="3484330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8FF3E0-8DDA-D08C-A6AA-BAC32D7684ED}"/>
              </a:ext>
            </a:extLst>
          </p:cNvPr>
          <p:cNvCxnSpPr/>
          <p:nvPr/>
        </p:nvCxnSpPr>
        <p:spPr>
          <a:xfrm>
            <a:off x="4495800" y="3898467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693146-8F63-CBE5-9DE6-329A0BDABC0A}"/>
              </a:ext>
            </a:extLst>
          </p:cNvPr>
          <p:cNvCxnSpPr/>
          <p:nvPr/>
        </p:nvCxnSpPr>
        <p:spPr>
          <a:xfrm>
            <a:off x="4533390" y="4312604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15782" y="1386571"/>
            <a:ext cx="3586623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661E0A-9D78-C828-16CD-563B8A18BACB}"/>
              </a:ext>
            </a:extLst>
          </p:cNvPr>
          <p:cNvSpPr txBox="1"/>
          <p:nvPr/>
        </p:nvSpPr>
        <p:spPr>
          <a:xfrm>
            <a:off x="2059165" y="1604544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Trưởng nhóm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2059164" y="2027181"/>
            <a:ext cx="192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Nguyễn Hương Bảo Trân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348817-1CF6-D8C8-F058-A61BDACB4559}"/>
              </a:ext>
            </a:extLst>
          </p:cNvPr>
          <p:cNvSpPr/>
          <p:nvPr/>
        </p:nvSpPr>
        <p:spPr>
          <a:xfrm>
            <a:off x="765744" y="1626756"/>
            <a:ext cx="1080085" cy="108008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482600" ty="63500" sx="16000" sy="16000" flip="none" algn="ctr"/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5E64-D380-8180-3D0B-17388ABB27D0}"/>
              </a:ext>
            </a:extLst>
          </p:cNvPr>
          <p:cNvSpPr txBox="1"/>
          <p:nvPr/>
        </p:nvSpPr>
        <p:spPr>
          <a:xfrm>
            <a:off x="693685" y="3123373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Lên ý tưởng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52FE57-A39A-7580-160E-9E1C0A9AC0BD}"/>
              </a:ext>
            </a:extLst>
          </p:cNvPr>
          <p:cNvSpPr txBox="1"/>
          <p:nvPr/>
        </p:nvSpPr>
        <p:spPr>
          <a:xfrm>
            <a:off x="693685" y="3537510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Thiết kế UX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78CFB7-E66E-CCAC-3004-316B319D60D3}"/>
              </a:ext>
            </a:extLst>
          </p:cNvPr>
          <p:cNvSpPr txBox="1"/>
          <p:nvPr/>
        </p:nvSpPr>
        <p:spPr>
          <a:xfrm>
            <a:off x="693685" y="3951647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Thiết kế UI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8887BA-C410-38F9-A8A0-C5C1B0D4802F}"/>
              </a:ext>
            </a:extLst>
          </p:cNvPr>
          <p:cNvSpPr txBox="1"/>
          <p:nvPr/>
        </p:nvSpPr>
        <p:spPr>
          <a:xfrm>
            <a:off x="693685" y="4365784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Quản lý chất lượng dự án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92E5B1-7E1C-419C-2E2B-7748DF0ACECB}"/>
              </a:ext>
            </a:extLst>
          </p:cNvPr>
          <p:cNvCxnSpPr/>
          <p:nvPr/>
        </p:nvCxnSpPr>
        <p:spPr>
          <a:xfrm>
            <a:off x="693685" y="3484330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E47462-209F-C275-A85A-961DF8B11E76}"/>
              </a:ext>
            </a:extLst>
          </p:cNvPr>
          <p:cNvCxnSpPr/>
          <p:nvPr/>
        </p:nvCxnSpPr>
        <p:spPr>
          <a:xfrm>
            <a:off x="693685" y="3898467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0CF75C-AAB1-BF72-87F4-ADABB1A540A1}"/>
              </a:ext>
            </a:extLst>
          </p:cNvPr>
          <p:cNvCxnSpPr/>
          <p:nvPr/>
        </p:nvCxnSpPr>
        <p:spPr>
          <a:xfrm>
            <a:off x="731275" y="4312604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76114E7-372E-91CD-2A92-F592DF8095A2}"/>
              </a:ext>
            </a:extLst>
          </p:cNvPr>
          <p:cNvSpPr/>
          <p:nvPr/>
        </p:nvSpPr>
        <p:spPr>
          <a:xfrm>
            <a:off x="8088158" y="1386571"/>
            <a:ext cx="3599806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B92C26-D668-543F-46AF-5E8B5E4FE381}"/>
              </a:ext>
            </a:extLst>
          </p:cNvPr>
          <p:cNvSpPr txBox="1"/>
          <p:nvPr/>
        </p:nvSpPr>
        <p:spPr>
          <a:xfrm>
            <a:off x="9631540" y="1604544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Thành viên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4368DC-668B-627E-593A-59D2F5534600}"/>
              </a:ext>
            </a:extLst>
          </p:cNvPr>
          <p:cNvSpPr txBox="1"/>
          <p:nvPr/>
        </p:nvSpPr>
        <p:spPr>
          <a:xfrm>
            <a:off x="9631540" y="2027181"/>
            <a:ext cx="184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Lê Hoài Nghĩa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637766-ED38-56EE-060F-7E01C93E1887}"/>
              </a:ext>
            </a:extLst>
          </p:cNvPr>
          <p:cNvSpPr/>
          <p:nvPr/>
        </p:nvSpPr>
        <p:spPr>
          <a:xfrm>
            <a:off x="8338119" y="1626756"/>
            <a:ext cx="1080085" cy="108008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31750" ty="234950" sx="12000" sy="12000" flip="none" algn="ctr"/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BBE000-5E55-D39D-7259-131CAECBACA9}"/>
              </a:ext>
            </a:extLst>
          </p:cNvPr>
          <p:cNvSpPr txBox="1"/>
          <p:nvPr/>
        </p:nvSpPr>
        <p:spPr>
          <a:xfrm>
            <a:off x="8266060" y="3123373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Lên ý tưởng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D0CE42-CA7B-9F94-8E6B-E1254C811DF8}"/>
              </a:ext>
            </a:extLst>
          </p:cNvPr>
          <p:cNvSpPr txBox="1"/>
          <p:nvPr/>
        </p:nvSpPr>
        <p:spPr>
          <a:xfrm>
            <a:off x="8266060" y="3537510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Nghiên cứu UX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8C2660-07B9-D6C7-08EC-7B6FD84C4CEA}"/>
              </a:ext>
            </a:extLst>
          </p:cNvPr>
          <p:cNvSpPr txBox="1"/>
          <p:nvPr/>
        </p:nvSpPr>
        <p:spPr>
          <a:xfrm>
            <a:off x="8266060" y="3951647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Thiết kế UX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D42614-CCDD-253E-07DF-0F8A2F4DE3BA}"/>
              </a:ext>
            </a:extLst>
          </p:cNvPr>
          <p:cNvSpPr txBox="1"/>
          <p:nvPr/>
        </p:nvSpPr>
        <p:spPr>
          <a:xfrm>
            <a:off x="8266060" y="4365784"/>
            <a:ext cx="303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Be Vietnam Pro Medium" pitchFamily="2" charset="0"/>
                <a:ea typeface="Inter ExtraBold" panose="020B0502030000000004" pitchFamily="34" charset="0"/>
              </a:rPr>
              <a:t>Dựng prototype và video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1D0D95D-B33C-DEE8-CBE3-00D2F4959350}"/>
              </a:ext>
            </a:extLst>
          </p:cNvPr>
          <p:cNvCxnSpPr/>
          <p:nvPr/>
        </p:nvCxnSpPr>
        <p:spPr>
          <a:xfrm>
            <a:off x="8266060" y="3484330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01DA81-831E-FAA6-CB8A-7258E0467844}"/>
              </a:ext>
            </a:extLst>
          </p:cNvPr>
          <p:cNvCxnSpPr/>
          <p:nvPr/>
        </p:nvCxnSpPr>
        <p:spPr>
          <a:xfrm>
            <a:off x="8266060" y="3898467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2A0CE4-896E-5281-7864-E313968D6F59}"/>
              </a:ext>
            </a:extLst>
          </p:cNvPr>
          <p:cNvCxnSpPr/>
          <p:nvPr/>
        </p:nvCxnSpPr>
        <p:spPr>
          <a:xfrm>
            <a:off x="8303650" y="4312604"/>
            <a:ext cx="31252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73ACBC4-3883-AD4D-0AE0-925668076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F79D6E3-CF02-C3ED-2AC1-96C4BF143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4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1386571"/>
            <a:ext cx="6526998" cy="513985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Thực trạng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1999639"/>
            <a:ext cx="5867468" cy="169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Đại dịch Covid-19 đã gây nên cuộc khủng hoảng về rác thải y tế những năm 2020-2021 </a:t>
            </a:r>
          </a:p>
          <a:p>
            <a:pPr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và cũng </a:t>
            </a:r>
            <a:r>
              <a:rPr lang="vi-VN" dirty="0">
                <a:solidFill>
                  <a:srgbClr val="FFC000"/>
                </a:solidFill>
                <a:latin typeface="Be Vietnam Pro SemiBold" pitchFamily="2" charset="0"/>
                <a:ea typeface="Inter ExtraBold" panose="020B0502030000000004" pitchFamily="34" charset="0"/>
              </a:rPr>
              <a:t>làm tăng đáng kể lượt sử dụng và thải ra môi trường các vật dụng y tế cá nhân</a:t>
            </a:r>
            <a:endParaRPr lang="vi-VN" sz="1600" dirty="0">
              <a:solidFill>
                <a:srgbClr val="FFC000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(khẩu trang, chai chứa các chất khử khuẩn, găng tay, …)</a:t>
            </a:r>
            <a:endParaRPr lang="vi-VN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7244126" y="1386571"/>
            <a:ext cx="4420913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7431681" y="1550276"/>
            <a:ext cx="315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46000">
                      <a:srgbClr val="F24049"/>
                    </a:gs>
                    <a:gs pos="100000">
                      <a:srgbClr val="FFC000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ĐẶT VẤN ĐỀ</a:t>
            </a:r>
            <a:endParaRPr lang="en-US" sz="2400" dirty="0">
              <a:gradFill flip="none" rotWithShape="1">
                <a:gsLst>
                  <a:gs pos="46000">
                    <a:srgbClr val="F24049"/>
                  </a:gs>
                  <a:gs pos="100000">
                    <a:srgbClr val="FFC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Be Vietnam Pro ExtraBold" pitchFamily="2" charset="0"/>
              <a:ea typeface="Inter ExtraBold" panose="020B05020300000000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2185E7-7C91-6894-FA05-ACCAA0E99799}"/>
              </a:ext>
            </a:extLst>
          </p:cNvPr>
          <p:cNvSpPr/>
          <p:nvPr/>
        </p:nvSpPr>
        <p:spPr>
          <a:xfrm>
            <a:off x="7214407" y="2312545"/>
            <a:ext cx="4473557" cy="2524568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12207-FB8E-4A72-5253-7CF769CB51D1}"/>
              </a:ext>
            </a:extLst>
          </p:cNvPr>
          <p:cNvSpPr txBox="1"/>
          <p:nvPr/>
        </p:nvSpPr>
        <p:spPr>
          <a:xfrm>
            <a:off x="7393772" y="2426227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Vấn đề 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BBF80-7DA4-0252-B1A3-4A6D05785DC1}"/>
              </a:ext>
            </a:extLst>
          </p:cNvPr>
          <p:cNvSpPr txBox="1"/>
          <p:nvPr/>
        </p:nvSpPr>
        <p:spPr>
          <a:xfrm>
            <a:off x="7429899" y="2911399"/>
            <a:ext cx="3594717" cy="165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Thực trạng trên </a:t>
            </a:r>
            <a:r>
              <a:rPr lang="vi-VN" dirty="0">
                <a:solidFill>
                  <a:srgbClr val="F24049"/>
                </a:solidFill>
                <a:latin typeface="Be Vietnam Pro SemiBold" pitchFamily="2" charset="0"/>
                <a:ea typeface="Inter ExtraBold" panose="020B0502030000000004" pitchFamily="34" charset="0"/>
              </a:rPr>
              <a:t>gây áp lực lên công cuộc phân loại rác thải y tế tại nguồn</a:t>
            </a:r>
          </a:p>
          <a:p>
            <a:pPr>
              <a:lnSpc>
                <a:spcPct val="120000"/>
              </a:lnSpc>
            </a:pP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- vốn đang chưa được thực hiện một cách hiệu quả và đồng bộ.</a:t>
            </a:r>
            <a:endParaRPr lang="vi-VN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FD879C-7C14-189D-1560-199369B1D3B3}"/>
              </a:ext>
            </a:extLst>
          </p:cNvPr>
          <p:cNvSpPr/>
          <p:nvPr/>
        </p:nvSpPr>
        <p:spPr>
          <a:xfrm>
            <a:off x="7214407" y="5024687"/>
            <a:ext cx="2786843" cy="1504664"/>
          </a:xfrm>
          <a:prstGeom prst="roundRect">
            <a:avLst>
              <a:gd name="adj" fmla="val 3943"/>
            </a:avLst>
          </a:prstGeom>
          <a:blipFill dpi="0" rotWithShape="1"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Texturizer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/>
            <a:tile tx="0" ty="0" sx="40000" sy="4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026" name="Picture 2" descr="Surgical mask, medical mask PNG, Resolution:3333x2083 Transparent Png Image  - ImgsPng">
            <a:extLst>
              <a:ext uri="{FF2B5EF4-FFF2-40B4-BE49-F238E27FC236}">
                <a16:creationId xmlns:a16="http://schemas.microsoft.com/office/drawing/2014/main" id="{D6072981-208F-8F08-5CBB-7819F1A4A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2571" r="23700" b="12482"/>
          <a:stretch/>
        </p:blipFill>
        <p:spPr bwMode="auto">
          <a:xfrm>
            <a:off x="4046157" y="4204356"/>
            <a:ext cx="2504902" cy="199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white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849A2A2-C5D1-0667-BC8C-0DD31E55D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92" y="4109294"/>
            <a:ext cx="2123271" cy="2186969"/>
          </a:xfrm>
          <a:prstGeom prst="rect">
            <a:avLst/>
          </a:prstGeom>
        </p:spPr>
      </p:pic>
      <p:pic>
        <p:nvPicPr>
          <p:cNvPr id="1030" name="Picture 6" descr="Hand Sanitizer PNG Image - PNG All">
            <a:extLst>
              <a:ext uri="{FF2B5EF4-FFF2-40B4-BE49-F238E27FC236}">
                <a16:creationId xmlns:a16="http://schemas.microsoft.com/office/drawing/2014/main" id="{F26C6041-0C84-B699-E476-BB5E7ED4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8256">
            <a:off x="566437" y="4303871"/>
            <a:ext cx="1990628" cy="19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0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Giải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pháp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4039531" cy="272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Tạo nên một giải pháp </a:t>
            </a:r>
            <a:r>
              <a:rPr lang="vi-VN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ứng dụng mô hình tích điểm đổi quà</a:t>
            </a: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 và tập trung vào </a:t>
            </a:r>
            <a:r>
              <a:rPr lang="vi-VN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đơn giản hóa, trực quan hóa các giai đoạn của việc phân loại – thu gom</a:t>
            </a: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 nhằm khuyến khích, tạo động lực, và hình thành thói quen phân loại rác thải y tế tại nguồn.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Be Vietnam Pro ExtraBold" pitchFamily="2" charset="0"/>
              <a:ea typeface="Inter ExtraBold" panose="020B05020300000000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1F51B-9895-F40A-7ED9-E49FFE9B8308}"/>
              </a:ext>
            </a:extLst>
          </p:cNvPr>
          <p:cNvGrpSpPr/>
          <p:nvPr/>
        </p:nvGrpSpPr>
        <p:grpSpPr>
          <a:xfrm>
            <a:off x="7025042" y="2769821"/>
            <a:ext cx="2215515" cy="4372727"/>
            <a:chOff x="4648200" y="571500"/>
            <a:chExt cx="2895600" cy="5715000"/>
          </a:xfrm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72829F-16AE-CD0B-8F07-5CC55F56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5317" y="848539"/>
              <a:ext cx="2383936" cy="5160923"/>
            </a:xfrm>
            <a:prstGeom prst="rect">
              <a:avLst/>
            </a:prstGeom>
          </p:spPr>
        </p:pic>
        <p:pic>
          <p:nvPicPr>
            <p:cNvPr id="15" name="Picture 6" descr="Find Phone Number | Apple iPhone 11 Pro Max - SIMPLE Mobile">
              <a:extLst>
                <a:ext uri="{FF2B5EF4-FFF2-40B4-BE49-F238E27FC236}">
                  <a16:creationId xmlns:a16="http://schemas.microsoft.com/office/drawing/2014/main" id="{65D83E03-CCA8-BDD2-F8CA-3A28DAC43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571500"/>
              <a:ext cx="289560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8B485-B783-E04F-A702-1C7FEE19C5BB}"/>
              </a:ext>
            </a:extLst>
          </p:cNvPr>
          <p:cNvGrpSpPr/>
          <p:nvPr/>
        </p:nvGrpSpPr>
        <p:grpSpPr>
          <a:xfrm>
            <a:off x="5623443" y="4000148"/>
            <a:ext cx="2215515" cy="4372727"/>
            <a:chOff x="4648200" y="571500"/>
            <a:chExt cx="2895600" cy="5715000"/>
          </a:xfrm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4E201B7-F3C6-0224-E195-0C5FA0599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316" y="847992"/>
              <a:ext cx="2383936" cy="5162015"/>
            </a:xfrm>
            <a:prstGeom prst="rect">
              <a:avLst/>
            </a:prstGeom>
          </p:spPr>
        </p:pic>
        <p:pic>
          <p:nvPicPr>
            <p:cNvPr id="2054" name="Picture 6" descr="Find Phone Number | Apple iPhone 11 Pro Max - SIMPLE Mobile">
              <a:extLst>
                <a:ext uri="{FF2B5EF4-FFF2-40B4-BE49-F238E27FC236}">
                  <a16:creationId xmlns:a16="http://schemas.microsoft.com/office/drawing/2014/main" id="{CC24945F-804C-5CD5-268A-73C4E80D4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571500"/>
              <a:ext cx="289560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7495963" cy="23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Ở giai đoạn đầu, dự án tập trung vào xây dựng ứng dụng di động với mục đích: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Giới thiệu và quảng bá dịch vụ </a:t>
            </a: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thu gom rác thải y tế tại nhà</a:t>
            </a:r>
            <a:endParaRPr lang="en-US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Xây dựng tệp khách hàng</a:t>
            </a:r>
            <a:r>
              <a:rPr lang="vi-VN" dirty="0">
                <a:latin typeface="Be Vietnam Pro SemiBold" pitchFamily="2" charset="0"/>
                <a:ea typeface="Inter ExtraBold" panose="020B0502030000000004" pitchFamily="34" charset="0"/>
              </a:rPr>
              <a:t> với ý thức phân loại rác thải y tế tại nguồn thông qua hoạt động tích điểm đổi quà.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Be Vietnam Pro ExtraBold" pitchFamily="2" charset="0"/>
              <a:ea typeface="Inter ExtraBold" panose="020B050203000000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5443A9-C7AD-FB67-A882-4F877D6A1418}"/>
              </a:ext>
            </a:extLst>
          </p:cNvPr>
          <p:cNvCxnSpPr>
            <a:cxnSpLocks/>
          </p:cNvCxnSpPr>
          <p:nvPr/>
        </p:nvCxnSpPr>
        <p:spPr>
          <a:xfrm>
            <a:off x="800561" y="3813048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ED79B-E0DF-C650-5634-B3363D958E8B}"/>
              </a:ext>
            </a:extLst>
          </p:cNvPr>
          <p:cNvCxnSpPr>
            <a:cxnSpLocks/>
          </p:cNvCxnSpPr>
          <p:nvPr/>
        </p:nvCxnSpPr>
        <p:spPr>
          <a:xfrm>
            <a:off x="800561" y="4517136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0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3229633" cy="13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Bắt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đầu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với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việc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gom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lây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nhiễm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không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sắc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nhọn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chất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tái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chế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Be Vietnam Pro ExtraBold" pitchFamily="2" charset="0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Be Vietnam Pro Extra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7F6CDC-E8EB-0574-4D09-8E6A35E99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3407" y="2553299"/>
            <a:ext cx="5556369" cy="37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D2246B-E181-2A40-D4E3-6AC79BCF8E0B}"/>
              </a:ext>
            </a:extLst>
          </p:cNvPr>
          <p:cNvSpPr txBox="1"/>
          <p:nvPr/>
        </p:nvSpPr>
        <p:spPr>
          <a:xfrm>
            <a:off x="712301" y="5675430"/>
            <a:ext cx="2951395" cy="5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Dựa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theo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bảng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phân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khuyến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nghị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của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Bộ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  <a:endParaRPr lang="vi-VN" sz="1400" dirty="0">
              <a:solidFill>
                <a:schemeClr val="bg1">
                  <a:lumMod val="75000"/>
                </a:schemeClr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8E98DF-3997-A31F-C7B2-63531AF4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3407" y="2538803"/>
            <a:ext cx="5556369" cy="37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4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Thương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hiệu</a:t>
            </a:r>
            <a:endParaRPr lang="en-US" sz="32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530976" y="1368502"/>
            <a:ext cx="4980072" cy="2187694"/>
          </a:xfrm>
          <a:prstGeom prst="roundRect">
            <a:avLst>
              <a:gd name="adj" fmla="val 665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Logo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913B1-E6F9-3EDE-ECC5-4A6B7D7BA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1392" y="1892663"/>
            <a:ext cx="3328416" cy="117551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24A325-CDB0-F88D-5014-E45733799E5A}"/>
              </a:ext>
            </a:extLst>
          </p:cNvPr>
          <p:cNvSpPr/>
          <p:nvPr/>
        </p:nvSpPr>
        <p:spPr>
          <a:xfrm>
            <a:off x="496810" y="3754248"/>
            <a:ext cx="4980072" cy="2772175"/>
          </a:xfrm>
          <a:prstGeom prst="roundRect">
            <a:avLst>
              <a:gd name="adj" fmla="val 485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D08557-53B5-4C6A-9362-DF2DF2BD51FD}"/>
              </a:ext>
            </a:extLst>
          </p:cNvPr>
          <p:cNvSpPr txBox="1"/>
          <p:nvPr/>
        </p:nvSpPr>
        <p:spPr>
          <a:xfrm>
            <a:off x="635634" y="3877765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Brand name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5683932" y="1386571"/>
            <a:ext cx="5977092" cy="3450542"/>
          </a:xfrm>
          <a:prstGeom prst="roundRect">
            <a:avLst>
              <a:gd name="adj" fmla="val 467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z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683932" y="5024687"/>
            <a:ext cx="4107163" cy="1501736"/>
          </a:xfrm>
          <a:prstGeom prst="roundRect">
            <a:avLst>
              <a:gd name="adj" fmla="val 9017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A4138-5C26-A9F6-425A-49FAE9E8466A}"/>
              </a:ext>
            </a:extLst>
          </p:cNvPr>
          <p:cNvSpPr txBox="1"/>
          <p:nvPr/>
        </p:nvSpPr>
        <p:spPr>
          <a:xfrm>
            <a:off x="5811948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Logomark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87062-1764-71BF-6C77-435CA33EC90C}"/>
              </a:ext>
            </a:extLst>
          </p:cNvPr>
          <p:cNvSpPr txBox="1"/>
          <p:nvPr/>
        </p:nvSpPr>
        <p:spPr>
          <a:xfrm>
            <a:off x="5811948" y="5118281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Tagline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4B27E5A-A1FE-914F-5543-970E8C166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0834" y="2082682"/>
            <a:ext cx="1245181" cy="13956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635634" y="4301498"/>
            <a:ext cx="4713232" cy="246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TickĐ</a:t>
            </a:r>
            <a:r>
              <a:rPr lang="en-US" sz="16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mang</a:t>
            </a:r>
            <a:r>
              <a:rPr lang="en-US" sz="1600" dirty="0">
                <a:latin typeface="Be Vietnam Pro SemiBold" pitchFamily="2" charset="0"/>
                <a:ea typeface="Inter ExtraBold" panose="020B0502030000000004" pitchFamily="34" charset="0"/>
              </a:rPr>
              <a:t> 2 ý </a:t>
            </a:r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nghĩa</a:t>
            </a:r>
            <a:r>
              <a:rPr lang="en-US" sz="1600" dirty="0">
                <a:latin typeface="Be Vietnam Pro SemiBold" pitchFamily="2" charset="0"/>
                <a:ea typeface="Inter ExtraBold" panose="020B05020300000000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700" dirty="0"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(1)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Dấu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“tick”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mang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cảm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giác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mãn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nguyện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khi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hoàn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thành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một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nhiệm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vụ</a:t>
            </a:r>
            <a:r>
              <a:rPr lang="en-US" sz="1600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700" dirty="0">
              <a:solidFill>
                <a:srgbClr val="4472C4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(2)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Đọc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là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“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Đi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” –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lời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kêu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gọi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hãy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góp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điều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nhỏ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nhặt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để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đổi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lấy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giá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trị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to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lớn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1600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hơn</a:t>
            </a:r>
            <a:r>
              <a:rPr lang="en-US" sz="1600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vi-VN" sz="1600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69D81-344B-B6F0-CC4D-6ADA4B287F5C}"/>
              </a:ext>
            </a:extLst>
          </p:cNvPr>
          <p:cNvSpPr txBox="1"/>
          <p:nvPr/>
        </p:nvSpPr>
        <p:spPr>
          <a:xfrm>
            <a:off x="5906451" y="2130046"/>
            <a:ext cx="3681969" cy="13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Logomark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được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cấu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thành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từ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những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hình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bán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nguyệt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chữ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D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xếp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vòng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nối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tiếp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nhau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thể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hiện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thần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của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thương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hiệu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: </a:t>
            </a: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7694B-8D0B-BCF4-0412-A3CA67495687}"/>
              </a:ext>
            </a:extLst>
          </p:cNvPr>
          <p:cNvSpPr txBox="1"/>
          <p:nvPr/>
        </p:nvSpPr>
        <p:spPr>
          <a:xfrm>
            <a:off x="5906451" y="4155195"/>
            <a:ext cx="502613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tiểu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thành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đại</a:t>
            </a:r>
            <a:r>
              <a:rPr lang="en-US" dirty="0">
                <a:solidFill>
                  <a:srgbClr val="4472C4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Đáp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đền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tiếp</a:t>
            </a:r>
            <a:r>
              <a:rPr lang="en-US" dirty="0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solidFill>
                  <a:srgbClr val="2FC6B7"/>
                </a:solidFill>
                <a:latin typeface="Be Vietnam Pro SemiBold" pitchFamily="2" charset="0"/>
                <a:ea typeface="Inter ExtraBold" panose="020B0502030000000004" pitchFamily="34" charset="0"/>
              </a:rPr>
              <a:t>nối</a:t>
            </a: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40436-3BD8-508A-EA2F-B62A887F3FBE}"/>
              </a:ext>
            </a:extLst>
          </p:cNvPr>
          <p:cNvSpPr txBox="1"/>
          <p:nvPr/>
        </p:nvSpPr>
        <p:spPr>
          <a:xfrm>
            <a:off x="5801788" y="5695444"/>
            <a:ext cx="4146081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“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Điểm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–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Đức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–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Tích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!”</a:t>
            </a: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Tổng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quan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UX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1386571"/>
            <a:ext cx="3166887" cy="3450541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3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Đối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thủ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cạnh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tranh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3855719" y="1386570"/>
            <a:ext cx="7839471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19784" y="5024687"/>
            <a:ext cx="9481466" cy="150173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A4138-5C26-A9F6-425A-49FAE9E8466A}"/>
              </a:ext>
            </a:extLst>
          </p:cNvPr>
          <p:cNvSpPr txBox="1"/>
          <p:nvPr/>
        </p:nvSpPr>
        <p:spPr>
          <a:xfrm>
            <a:off x="4025197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So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sánh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87062-1764-71BF-6C77-435CA33EC90C}"/>
              </a:ext>
            </a:extLst>
          </p:cNvPr>
          <p:cNvSpPr txBox="1"/>
          <p:nvPr/>
        </p:nvSpPr>
        <p:spPr>
          <a:xfrm>
            <a:off x="712430" y="5118281"/>
            <a:ext cx="2296595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Proposition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40436-3BD8-508A-EA2F-B62A887F3FBE}"/>
              </a:ext>
            </a:extLst>
          </p:cNvPr>
          <p:cNvSpPr txBox="1"/>
          <p:nvPr/>
        </p:nvSpPr>
        <p:spPr>
          <a:xfrm>
            <a:off x="712431" y="5622008"/>
            <a:ext cx="9032025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TickĐ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một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dịch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vụ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số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tập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trung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vào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phân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loại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gom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rác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thải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y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tế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bằng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cách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tiếp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cận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từ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cầu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của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từng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cá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nhân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để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tạo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ảnh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hưởng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tới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cộng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Be Vietnam Pro SemiBold" pitchFamily="2" charset="0"/>
                <a:ea typeface="Inter ExtraBold" panose="020B0502030000000004" pitchFamily="34" charset="0"/>
              </a:rPr>
              <a:t>đồng</a:t>
            </a:r>
            <a:r>
              <a:rPr lang="en-US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  <a:endParaRPr lang="vi-VN" dirty="0">
              <a:solidFill>
                <a:srgbClr val="2FC6B7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9D53E-1D04-A1F2-D2D6-61B9D992FB43}"/>
              </a:ext>
            </a:extLst>
          </p:cNvPr>
          <p:cNvSpPr txBox="1"/>
          <p:nvPr/>
        </p:nvSpPr>
        <p:spPr>
          <a:xfrm>
            <a:off x="4025197" y="1934195"/>
            <a:ext cx="3158939" cy="275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Đổi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rác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lấy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quà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Tập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trung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vào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rác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thải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y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tế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Cập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nhật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nguồn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tin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từ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Bộ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Y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Tế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Quyên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góp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từ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điểm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thưởng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Thu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gom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rác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tại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nhà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Hệ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thống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trạm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thu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gom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tự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động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  <a:p>
            <a:pPr>
              <a:lnSpc>
                <a:spcPct val="180000"/>
              </a:lnSpc>
            </a:pP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Giao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diện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trực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quan</a:t>
            </a:r>
            <a:r>
              <a:rPr lang="en-US" sz="1400" dirty="0">
                <a:latin typeface="Be Vietnam Pro Medium" pitchFamily="2" charset="0"/>
                <a:ea typeface="Inter ExtraBold" panose="020B0502030000000004" pitchFamily="34" charset="0"/>
              </a:rPr>
              <a:t>, game </a:t>
            </a: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hóa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30C95-73E5-5373-197F-B2D50ED2C533}"/>
              </a:ext>
            </a:extLst>
          </p:cNvPr>
          <p:cNvSpPr txBox="1"/>
          <p:nvPr/>
        </p:nvSpPr>
        <p:spPr>
          <a:xfrm>
            <a:off x="7445492" y="1500253"/>
            <a:ext cx="897822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2FC6B7"/>
                </a:solidFill>
                <a:latin typeface="Be Vietnam Pro Medium" pitchFamily="2" charset="0"/>
                <a:ea typeface="Inter ExtraBold" panose="020B0502030000000004" pitchFamily="34" charset="0"/>
              </a:rPr>
              <a:t>TickĐ</a:t>
            </a:r>
            <a:endParaRPr lang="en-US" sz="1400" dirty="0">
              <a:solidFill>
                <a:srgbClr val="2FC6B7"/>
              </a:solidFill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0C246-FF6F-FC01-0C77-2F8A9BF63CE4}"/>
              </a:ext>
            </a:extLst>
          </p:cNvPr>
          <p:cNvSpPr txBox="1"/>
          <p:nvPr/>
        </p:nvSpPr>
        <p:spPr>
          <a:xfrm>
            <a:off x="8846634" y="1500253"/>
            <a:ext cx="897822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mGreen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88118-E27F-6DD6-50EB-47F2EC4D5986}"/>
              </a:ext>
            </a:extLst>
          </p:cNvPr>
          <p:cNvSpPr txBox="1"/>
          <p:nvPr/>
        </p:nvSpPr>
        <p:spPr>
          <a:xfrm>
            <a:off x="10495412" y="1500253"/>
            <a:ext cx="897822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latin typeface="Be Vietnam Pro Medium" pitchFamily="2" charset="0"/>
                <a:ea typeface="Inter ExtraBold" panose="020B0502030000000004" pitchFamily="34" charset="0"/>
              </a:rPr>
              <a:t>Grac</a:t>
            </a:r>
            <a:endParaRPr lang="en-US" sz="1400" dirty="0">
              <a:latin typeface="Be Vietnam Pro Medium" pitchFamily="2" charset="0"/>
              <a:ea typeface="Inter ExtraBold" panose="020B05020300000000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D50C31-F375-9BD7-1713-0DC26625D640}"/>
              </a:ext>
            </a:extLst>
          </p:cNvPr>
          <p:cNvCxnSpPr/>
          <p:nvPr/>
        </p:nvCxnSpPr>
        <p:spPr>
          <a:xfrm>
            <a:off x="4111752" y="2404872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A7B3-CD4F-7D23-E09E-5B8E4177B486}"/>
              </a:ext>
            </a:extLst>
          </p:cNvPr>
          <p:cNvCxnSpPr/>
          <p:nvPr/>
        </p:nvCxnSpPr>
        <p:spPr>
          <a:xfrm>
            <a:off x="4111752" y="2788920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C2EC6E-EFF0-EF2E-6D08-1C9014EB277E}"/>
              </a:ext>
            </a:extLst>
          </p:cNvPr>
          <p:cNvCxnSpPr/>
          <p:nvPr/>
        </p:nvCxnSpPr>
        <p:spPr>
          <a:xfrm>
            <a:off x="4111752" y="3172968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251A09-01CF-4254-8A69-A25F440EE9AE}"/>
              </a:ext>
            </a:extLst>
          </p:cNvPr>
          <p:cNvCxnSpPr/>
          <p:nvPr/>
        </p:nvCxnSpPr>
        <p:spPr>
          <a:xfrm>
            <a:off x="4111752" y="3557016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E4944-04E5-A2EF-C634-A9F6D15D2964}"/>
              </a:ext>
            </a:extLst>
          </p:cNvPr>
          <p:cNvCxnSpPr/>
          <p:nvPr/>
        </p:nvCxnSpPr>
        <p:spPr>
          <a:xfrm>
            <a:off x="4111752" y="3941064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DC88A9-E112-86C6-9C74-20EB33E7FC5B}"/>
              </a:ext>
            </a:extLst>
          </p:cNvPr>
          <p:cNvCxnSpPr/>
          <p:nvPr/>
        </p:nvCxnSpPr>
        <p:spPr>
          <a:xfrm>
            <a:off x="4111752" y="4325112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655DEA-81FF-45A6-6850-8E7478D84552}"/>
              </a:ext>
            </a:extLst>
          </p:cNvPr>
          <p:cNvCxnSpPr/>
          <p:nvPr/>
        </p:nvCxnSpPr>
        <p:spPr>
          <a:xfrm>
            <a:off x="4111752" y="2020824"/>
            <a:ext cx="73609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81BDD7-5D0A-CD77-4DE4-0D2109D87540}"/>
              </a:ext>
            </a:extLst>
          </p:cNvPr>
          <p:cNvGrpSpPr/>
          <p:nvPr/>
        </p:nvGrpSpPr>
        <p:grpSpPr>
          <a:xfrm>
            <a:off x="7697897" y="2121357"/>
            <a:ext cx="188629" cy="188629"/>
            <a:chOff x="7696200" y="2103721"/>
            <a:chExt cx="219742" cy="21974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789D46E-F74D-83DF-FD23-80EDB4A7404D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Checkmark with solid fill">
              <a:extLst>
                <a:ext uri="{FF2B5EF4-FFF2-40B4-BE49-F238E27FC236}">
                  <a16:creationId xmlns:a16="http://schemas.microsoft.com/office/drawing/2014/main" id="{D3BFFC1A-C794-F5D9-78BB-974978E8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2EAC1A-5247-6ED5-C698-15A6F5930B47}"/>
              </a:ext>
            </a:extLst>
          </p:cNvPr>
          <p:cNvGrpSpPr/>
          <p:nvPr/>
        </p:nvGrpSpPr>
        <p:grpSpPr>
          <a:xfrm>
            <a:off x="9201230" y="2121357"/>
            <a:ext cx="188629" cy="188629"/>
            <a:chOff x="7696200" y="2103721"/>
            <a:chExt cx="219742" cy="21974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8BB334-3CD8-0342-468A-AF24D082EED3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 descr="Checkmark with solid fill">
              <a:extLst>
                <a:ext uri="{FF2B5EF4-FFF2-40B4-BE49-F238E27FC236}">
                  <a16:creationId xmlns:a16="http://schemas.microsoft.com/office/drawing/2014/main" id="{4D3E6ABC-8BC2-DD68-ED34-6F36A003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EC4C7A-32B5-AF58-828A-F02302CE407E}"/>
              </a:ext>
            </a:extLst>
          </p:cNvPr>
          <p:cNvGrpSpPr/>
          <p:nvPr/>
        </p:nvGrpSpPr>
        <p:grpSpPr>
          <a:xfrm>
            <a:off x="10745314" y="2121357"/>
            <a:ext cx="188629" cy="188629"/>
            <a:chOff x="7696200" y="2103721"/>
            <a:chExt cx="219742" cy="21974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D815E7-5088-1AB8-AB58-4570E733B6F7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47" descr="Checkmark with solid fill">
              <a:extLst>
                <a:ext uri="{FF2B5EF4-FFF2-40B4-BE49-F238E27FC236}">
                  <a16:creationId xmlns:a16="http://schemas.microsoft.com/office/drawing/2014/main" id="{3CFCEE89-465E-40C2-9522-A1F1C233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3497D2-5A14-C413-DB09-53CBA2E3C849}"/>
              </a:ext>
            </a:extLst>
          </p:cNvPr>
          <p:cNvGrpSpPr/>
          <p:nvPr/>
        </p:nvGrpSpPr>
        <p:grpSpPr>
          <a:xfrm>
            <a:off x="7697897" y="2499759"/>
            <a:ext cx="188629" cy="188629"/>
            <a:chOff x="7696200" y="2103721"/>
            <a:chExt cx="219742" cy="21974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DAB2BCE-C146-5100-A5F9-6AF7607B1FBB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Checkmark with solid fill">
              <a:extLst>
                <a:ext uri="{FF2B5EF4-FFF2-40B4-BE49-F238E27FC236}">
                  <a16:creationId xmlns:a16="http://schemas.microsoft.com/office/drawing/2014/main" id="{4B96A49B-F99A-904E-4531-EEA6DBC7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E56126-0DB5-EE04-ED27-BD7832F3C31C}"/>
              </a:ext>
            </a:extLst>
          </p:cNvPr>
          <p:cNvGrpSpPr/>
          <p:nvPr/>
        </p:nvGrpSpPr>
        <p:grpSpPr>
          <a:xfrm>
            <a:off x="7697897" y="2887123"/>
            <a:ext cx="188629" cy="188629"/>
            <a:chOff x="7696200" y="2103721"/>
            <a:chExt cx="219742" cy="21974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5B8397-F9F4-63C7-5F31-DA5D0A9BFA0E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heckmark with solid fill">
              <a:extLst>
                <a:ext uri="{FF2B5EF4-FFF2-40B4-BE49-F238E27FC236}">
                  <a16:creationId xmlns:a16="http://schemas.microsoft.com/office/drawing/2014/main" id="{91719286-1EB3-2A38-082A-2CA89BB7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0816867-2629-9C61-453F-AC75CF4785D0}"/>
              </a:ext>
            </a:extLst>
          </p:cNvPr>
          <p:cNvGrpSpPr/>
          <p:nvPr/>
        </p:nvGrpSpPr>
        <p:grpSpPr>
          <a:xfrm>
            <a:off x="7697897" y="3265448"/>
            <a:ext cx="188629" cy="188629"/>
            <a:chOff x="7696200" y="2103721"/>
            <a:chExt cx="219742" cy="21974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F74027-6C79-0314-4D90-FEB0FE50993D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Checkmark with solid fill">
              <a:extLst>
                <a:ext uri="{FF2B5EF4-FFF2-40B4-BE49-F238E27FC236}">
                  <a16:creationId xmlns:a16="http://schemas.microsoft.com/office/drawing/2014/main" id="{DB9F6401-8D83-7EAA-47BB-16E3A097B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C99D6CC-C28E-F429-BEF4-DA4014A25A47}"/>
              </a:ext>
            </a:extLst>
          </p:cNvPr>
          <p:cNvGrpSpPr/>
          <p:nvPr/>
        </p:nvGrpSpPr>
        <p:grpSpPr>
          <a:xfrm>
            <a:off x="7697897" y="3658647"/>
            <a:ext cx="188629" cy="188629"/>
            <a:chOff x="7696200" y="2103721"/>
            <a:chExt cx="219742" cy="21974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0D7BE3-C8E3-A7FF-C1C6-DAE9A6797CFC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Checkmark with solid fill">
              <a:extLst>
                <a:ext uri="{FF2B5EF4-FFF2-40B4-BE49-F238E27FC236}">
                  <a16:creationId xmlns:a16="http://schemas.microsoft.com/office/drawing/2014/main" id="{B9E70F4D-D1CB-7989-ADC4-062988DE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8B7EB9-F997-30EB-671B-4C68932C30D5}"/>
              </a:ext>
            </a:extLst>
          </p:cNvPr>
          <p:cNvGrpSpPr/>
          <p:nvPr/>
        </p:nvGrpSpPr>
        <p:grpSpPr>
          <a:xfrm>
            <a:off x="9201230" y="3658647"/>
            <a:ext cx="188629" cy="188629"/>
            <a:chOff x="7696200" y="2103721"/>
            <a:chExt cx="219742" cy="21974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5A1F205-0097-455B-4C92-68C13CDD7DD4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mark with solid fill">
              <a:extLst>
                <a:ext uri="{FF2B5EF4-FFF2-40B4-BE49-F238E27FC236}">
                  <a16:creationId xmlns:a16="http://schemas.microsoft.com/office/drawing/2014/main" id="{7DF214F6-B99E-B44D-659C-E62E8E61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134C83-6C1D-2956-AC80-D45F27E14125}"/>
              </a:ext>
            </a:extLst>
          </p:cNvPr>
          <p:cNvGrpSpPr/>
          <p:nvPr/>
        </p:nvGrpSpPr>
        <p:grpSpPr>
          <a:xfrm>
            <a:off x="10745314" y="3658647"/>
            <a:ext cx="188629" cy="188629"/>
            <a:chOff x="7696200" y="2103721"/>
            <a:chExt cx="219742" cy="21974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548F53C-FC7E-7A63-FA61-4062ED354D1F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Graphic 67" descr="Checkmark with solid fill">
              <a:extLst>
                <a:ext uri="{FF2B5EF4-FFF2-40B4-BE49-F238E27FC236}">
                  <a16:creationId xmlns:a16="http://schemas.microsoft.com/office/drawing/2014/main" id="{AD2592DA-1122-D775-D115-FCAA1142D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F9D3C3-52D9-A90C-8215-98402553C399}"/>
              </a:ext>
            </a:extLst>
          </p:cNvPr>
          <p:cNvGrpSpPr/>
          <p:nvPr/>
        </p:nvGrpSpPr>
        <p:grpSpPr>
          <a:xfrm>
            <a:off x="7697897" y="4049566"/>
            <a:ext cx="188629" cy="188629"/>
            <a:chOff x="7696200" y="2103721"/>
            <a:chExt cx="219742" cy="2197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4917ACD-DA6E-AA0A-04B7-52DC1154E3F5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Graphic 70" descr="Checkmark with solid fill">
              <a:extLst>
                <a:ext uri="{FF2B5EF4-FFF2-40B4-BE49-F238E27FC236}">
                  <a16:creationId xmlns:a16="http://schemas.microsoft.com/office/drawing/2014/main" id="{6E70589D-6341-55EA-F49B-82CD1B50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2F37FBC-10AE-7341-6E61-FDF8937AF7DC}"/>
              </a:ext>
            </a:extLst>
          </p:cNvPr>
          <p:cNvGrpSpPr/>
          <p:nvPr/>
        </p:nvGrpSpPr>
        <p:grpSpPr>
          <a:xfrm>
            <a:off x="7697897" y="4412896"/>
            <a:ext cx="188629" cy="188629"/>
            <a:chOff x="7696200" y="2103721"/>
            <a:chExt cx="219742" cy="21974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840EC8A-1AC1-90E6-2DF3-639B14619F3F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rgbClr val="2FC6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 descr="Checkmark with solid fill">
              <a:extLst>
                <a:ext uri="{FF2B5EF4-FFF2-40B4-BE49-F238E27FC236}">
                  <a16:creationId xmlns:a16="http://schemas.microsoft.com/office/drawing/2014/main" id="{61E09826-2645-EC34-DE4B-A558AC1D0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C94FEB7-98A1-4CB9-C60B-D72121430569}"/>
              </a:ext>
            </a:extLst>
          </p:cNvPr>
          <p:cNvGrpSpPr/>
          <p:nvPr/>
        </p:nvGrpSpPr>
        <p:grpSpPr>
          <a:xfrm>
            <a:off x="9201230" y="4031154"/>
            <a:ext cx="188629" cy="188629"/>
            <a:chOff x="7696200" y="2103721"/>
            <a:chExt cx="219742" cy="21974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D3AA4B-A818-4C86-F007-23D009BAE8CB}"/>
                </a:ext>
              </a:extLst>
            </p:cNvPr>
            <p:cNvSpPr/>
            <p:nvPr/>
          </p:nvSpPr>
          <p:spPr>
            <a:xfrm>
              <a:off x="7696200" y="2103721"/>
              <a:ext cx="219742" cy="2197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Graphic 76" descr="Checkmark with solid fill">
              <a:extLst>
                <a:ext uri="{FF2B5EF4-FFF2-40B4-BE49-F238E27FC236}">
                  <a16:creationId xmlns:a16="http://schemas.microsoft.com/office/drawing/2014/main" id="{7278CE4C-CDD0-7346-92A6-280A92187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9777" y="2149379"/>
              <a:ext cx="132587" cy="132587"/>
            </a:xfrm>
            <a:prstGeom prst="rect">
              <a:avLst/>
            </a:prstGeom>
          </p:spPr>
        </p:pic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8CAB5D0-0907-47A4-698D-F1874290C078}"/>
              </a:ext>
            </a:extLst>
          </p:cNvPr>
          <p:cNvSpPr/>
          <p:nvPr/>
        </p:nvSpPr>
        <p:spPr>
          <a:xfrm>
            <a:off x="709405" y="2030763"/>
            <a:ext cx="711245" cy="7112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62489-578C-8EBB-8AE5-AB9F8B60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4" y="2160550"/>
            <a:ext cx="527990" cy="4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E2A35DE-219B-A827-C9A0-188D04F32851}"/>
              </a:ext>
            </a:extLst>
          </p:cNvPr>
          <p:cNvSpPr/>
          <p:nvPr/>
        </p:nvSpPr>
        <p:spPr>
          <a:xfrm>
            <a:off x="709405" y="2979519"/>
            <a:ext cx="711245" cy="7112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7108651-BB26-6530-FE40-A660A8B1FBBE}"/>
              </a:ext>
            </a:extLst>
          </p:cNvPr>
          <p:cNvSpPr/>
          <p:nvPr/>
        </p:nvSpPr>
        <p:spPr>
          <a:xfrm>
            <a:off x="709405" y="3927590"/>
            <a:ext cx="711245" cy="7112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lava - Rác là vàng by Nguyen Hieu">
            <a:extLst>
              <a:ext uri="{FF2B5EF4-FFF2-40B4-BE49-F238E27FC236}">
                <a16:creationId xmlns:a16="http://schemas.microsoft.com/office/drawing/2014/main" id="{8BA53E43-9139-A13E-B219-DC6422B7A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1515" r="1936" b="1884"/>
          <a:stretch/>
        </p:blipFill>
        <p:spPr bwMode="auto">
          <a:xfrm>
            <a:off x="795156" y="4007135"/>
            <a:ext cx="553525" cy="5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C – Thông tin doanh nghiệp">
            <a:extLst>
              <a:ext uri="{FF2B5EF4-FFF2-40B4-BE49-F238E27FC236}">
                <a16:creationId xmlns:a16="http://schemas.microsoft.com/office/drawing/2014/main" id="{3F67298E-F912-0BF2-5B33-DAEBD6CE0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0694" r="17500" b="35653"/>
          <a:stretch/>
        </p:blipFill>
        <p:spPr bwMode="auto">
          <a:xfrm>
            <a:off x="760848" y="3170019"/>
            <a:ext cx="608358" cy="3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173DAAE-D04A-D6C8-A232-0CEAF22F41AE}"/>
              </a:ext>
            </a:extLst>
          </p:cNvPr>
          <p:cNvCxnSpPr>
            <a:cxnSpLocks/>
          </p:cNvCxnSpPr>
          <p:nvPr/>
        </p:nvCxnSpPr>
        <p:spPr>
          <a:xfrm>
            <a:off x="709405" y="2852928"/>
            <a:ext cx="26982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E5E590-07A2-97D0-C9FE-13A005C8F4A5}"/>
              </a:ext>
            </a:extLst>
          </p:cNvPr>
          <p:cNvCxnSpPr>
            <a:cxnSpLocks/>
          </p:cNvCxnSpPr>
          <p:nvPr/>
        </p:nvCxnSpPr>
        <p:spPr>
          <a:xfrm>
            <a:off x="709405" y="3800732"/>
            <a:ext cx="269825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A8C112B-B9DC-4ECB-A912-6FC5059E8A52}"/>
              </a:ext>
            </a:extLst>
          </p:cNvPr>
          <p:cNvSpPr txBox="1"/>
          <p:nvPr/>
        </p:nvSpPr>
        <p:spPr>
          <a:xfrm>
            <a:off x="1538097" y="2042082"/>
            <a:ext cx="130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mGreen</a:t>
            </a:r>
            <a:endParaRPr lang="en-US" sz="16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5BCE83-52AE-A820-1F36-E7DF05FC5AD8}"/>
              </a:ext>
            </a:extLst>
          </p:cNvPr>
          <p:cNvSpPr txBox="1"/>
          <p:nvPr/>
        </p:nvSpPr>
        <p:spPr>
          <a:xfrm>
            <a:off x="1681820" y="2375637"/>
            <a:ext cx="1803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Đang</a:t>
            </a:r>
            <a:r>
              <a:rPr lang="en-US" sz="1050" dirty="0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hoạt</a:t>
            </a:r>
            <a:r>
              <a:rPr lang="en-US" sz="1050" dirty="0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động</a:t>
            </a:r>
            <a:endParaRPr lang="en-US" sz="1050" dirty="0">
              <a:solidFill>
                <a:srgbClr val="00B050"/>
              </a:solidFill>
              <a:latin typeface="Be Vietnam Pro" pitchFamily="2" charset="0"/>
              <a:ea typeface="Inter ExtraBold" panose="020B05020300000000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ADBCB6D-CDE8-A12C-8CF2-EAFB12408995}"/>
              </a:ext>
            </a:extLst>
          </p:cNvPr>
          <p:cNvSpPr/>
          <p:nvPr/>
        </p:nvSpPr>
        <p:spPr>
          <a:xfrm>
            <a:off x="1620035" y="2466178"/>
            <a:ext cx="85058" cy="850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D828F9-46CB-CB30-E5DA-B03595397493}"/>
              </a:ext>
            </a:extLst>
          </p:cNvPr>
          <p:cNvSpPr txBox="1"/>
          <p:nvPr/>
        </p:nvSpPr>
        <p:spPr>
          <a:xfrm>
            <a:off x="1538097" y="3030860"/>
            <a:ext cx="130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Grac</a:t>
            </a:r>
            <a:endParaRPr lang="en-US" sz="16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0C44D6-3CB9-10D7-C4C6-C26F8CC201CD}"/>
              </a:ext>
            </a:extLst>
          </p:cNvPr>
          <p:cNvSpPr txBox="1"/>
          <p:nvPr/>
        </p:nvSpPr>
        <p:spPr>
          <a:xfrm>
            <a:off x="1681820" y="3364415"/>
            <a:ext cx="1803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Đang</a:t>
            </a:r>
            <a:r>
              <a:rPr lang="en-US" sz="1050" dirty="0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hoạt</a:t>
            </a:r>
            <a:r>
              <a:rPr lang="en-US" sz="1050" dirty="0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Be Vietnam Pro" pitchFamily="2" charset="0"/>
                <a:ea typeface="Inter ExtraBold" panose="020B0502030000000004" pitchFamily="34" charset="0"/>
              </a:rPr>
              <a:t>động</a:t>
            </a:r>
            <a:endParaRPr lang="en-US" sz="1050" dirty="0">
              <a:solidFill>
                <a:srgbClr val="00B050"/>
              </a:solidFill>
              <a:latin typeface="Be Vietnam Pro" pitchFamily="2" charset="0"/>
              <a:ea typeface="Inter ExtraBold" panose="020B05020300000000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65E1AE-8FF7-FD4A-537B-B283564995F8}"/>
              </a:ext>
            </a:extLst>
          </p:cNvPr>
          <p:cNvSpPr/>
          <p:nvPr/>
        </p:nvSpPr>
        <p:spPr>
          <a:xfrm>
            <a:off x="1620035" y="3454956"/>
            <a:ext cx="85058" cy="850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3C1388-9630-60F8-E583-90049C4B343F}"/>
              </a:ext>
            </a:extLst>
          </p:cNvPr>
          <p:cNvSpPr txBox="1"/>
          <p:nvPr/>
        </p:nvSpPr>
        <p:spPr>
          <a:xfrm>
            <a:off x="1538097" y="3996684"/>
            <a:ext cx="130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Be Vietnam Pro SemiBold" pitchFamily="2" charset="0"/>
                <a:ea typeface="Inter ExtraBold" panose="020B0502030000000004" pitchFamily="34" charset="0"/>
              </a:rPr>
              <a:t>Ralava</a:t>
            </a:r>
            <a:endParaRPr lang="en-US" sz="1600" dirty="0"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9F98A1-53B3-454D-EDC3-1AF9D08AE5FF}"/>
              </a:ext>
            </a:extLst>
          </p:cNvPr>
          <p:cNvSpPr txBox="1"/>
          <p:nvPr/>
        </p:nvSpPr>
        <p:spPr>
          <a:xfrm>
            <a:off x="1681820" y="4330239"/>
            <a:ext cx="1803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Be Vietnam Pro" pitchFamily="2" charset="0"/>
                <a:ea typeface="Inter ExtraBold" panose="020B0502030000000004" pitchFamily="34" charset="0"/>
              </a:rPr>
              <a:t>Ngưng</a:t>
            </a:r>
            <a:r>
              <a:rPr lang="en-US" sz="1050" dirty="0">
                <a:solidFill>
                  <a:srgbClr val="FF000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Be Vietnam Pro" pitchFamily="2" charset="0"/>
                <a:ea typeface="Inter ExtraBold" panose="020B0502030000000004" pitchFamily="34" charset="0"/>
              </a:rPr>
              <a:t>hoạt</a:t>
            </a:r>
            <a:r>
              <a:rPr lang="en-US" sz="1050" dirty="0">
                <a:solidFill>
                  <a:srgbClr val="FF0000"/>
                </a:solidFill>
                <a:latin typeface="Be Vietnam Pro" pitchFamily="2" charset="0"/>
                <a:ea typeface="Inter ExtraBold" panose="020B0502030000000004" pitchFamily="34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Be Vietnam Pro" pitchFamily="2" charset="0"/>
                <a:ea typeface="Inter ExtraBold" panose="020B0502030000000004" pitchFamily="34" charset="0"/>
              </a:rPr>
              <a:t>động</a:t>
            </a:r>
            <a:endParaRPr lang="en-US" sz="1050" dirty="0">
              <a:solidFill>
                <a:srgbClr val="FF0000"/>
              </a:solidFill>
              <a:latin typeface="Be Vietnam Pro" pitchFamily="2" charset="0"/>
              <a:ea typeface="Inter ExtraBold" panose="020B05020300000000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D1CF403-685A-64A6-A731-4C598FDB9E84}"/>
              </a:ext>
            </a:extLst>
          </p:cNvPr>
          <p:cNvSpPr/>
          <p:nvPr/>
        </p:nvSpPr>
        <p:spPr>
          <a:xfrm>
            <a:off x="1620035" y="4420780"/>
            <a:ext cx="85058" cy="850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8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9E6A40-D67C-7CBE-008B-8FDC70F6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5" y="300709"/>
            <a:ext cx="1184539" cy="64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Tổng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quan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UX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7BE88E8-BC4B-0D1B-627C-6A52FF725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90" y="356616"/>
            <a:ext cx="1314564" cy="5054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1386571"/>
            <a:ext cx="11191155" cy="511481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 Vietnam Pro Medium" pitchFamily="2" charset="0"/>
                <a:ea typeface="Inter ExtraBold" panose="020B0502030000000004" pitchFamily="34" charset="0"/>
              </a:rPr>
              <a:t>Persona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5293-06B5-5133-38E0-A49F91BE4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12" y="1665939"/>
            <a:ext cx="7856325" cy="45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873</Words>
  <Application>Microsoft Macintosh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Arial</vt:lpstr>
      <vt:lpstr>Be Vietnam Pro SemiBold</vt:lpstr>
      <vt:lpstr>Calibri Light</vt:lpstr>
      <vt:lpstr>Be Vietnam Pro</vt:lpstr>
      <vt:lpstr>Be Vietnam Pro Medium</vt:lpstr>
      <vt:lpstr>Be Vietnam Pro ExtraBold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Tăng Vương Quốc Huy</dc:creator>
  <cp:lastModifiedBy>Le H Nghia</cp:lastModifiedBy>
  <cp:revision>11</cp:revision>
  <dcterms:created xsi:type="dcterms:W3CDTF">2022-10-27T05:21:09Z</dcterms:created>
  <dcterms:modified xsi:type="dcterms:W3CDTF">2022-10-27T16:52:17Z</dcterms:modified>
</cp:coreProperties>
</file>